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9" r:id="rId3"/>
    <p:sldId id="262" r:id="rId4"/>
    <p:sldId id="264" r:id="rId5"/>
    <p:sldId id="265" r:id="rId6"/>
    <p:sldId id="266" r:id="rId7"/>
    <p:sldId id="267" r:id="rId8"/>
    <p:sldId id="269" r:id="rId9"/>
    <p:sldId id="268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56" r:id="rId19"/>
  </p:sldIdLst>
  <p:sldSz cx="12192000" cy="6858000"/>
  <p:notesSz cx="6858000" cy="9144000"/>
  <p:embeddedFontLst>
    <p:embeddedFont>
      <p:font typeface="나눔스퀘어" panose="020B0600000101010101" pitchFamily="50" charset="-127"/>
      <p:regular r:id="rId20"/>
    </p:embeddedFont>
    <p:embeddedFont>
      <p:font typeface="나눔스퀘어 Bold" panose="020B0600000101010101" pitchFamily="50" charset="-127"/>
      <p:bold r:id="rId21"/>
    </p:embeddedFont>
    <p:embeddedFont>
      <p:font typeface="나눔스퀘어 ExtraBold" panose="020B0600000101010101" pitchFamily="50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7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11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jpeg>
</file>

<file path=ppt/media/image10.gif>
</file>

<file path=ppt/media/image11.gif>
</file>

<file path=ppt/media/image12.gif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554280" y="2414443"/>
            <a:ext cx="508344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페트병 </a:t>
            </a:r>
            <a:r>
              <a:rPr lang="ko-KR" altLang="en-US" sz="4400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라벨지</a:t>
            </a:r>
            <a:r>
              <a:rPr lang="ko-KR" altLang="en-US" sz="4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유무</a:t>
            </a:r>
            <a:endParaRPr lang="en-US" altLang="ko-KR" sz="4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확인 분리수거 시스템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5E5309-4A29-4CBE-B694-B651066D4DBE}"/>
              </a:ext>
            </a:extLst>
          </p:cNvPr>
          <p:cNvSpPr txBox="1"/>
          <p:nvPr/>
        </p:nvSpPr>
        <p:spPr>
          <a:xfrm>
            <a:off x="3963046" y="4443557"/>
            <a:ext cx="42659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백석대학교 컴퓨터공학부 인재훈</a:t>
            </a: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1FA7BD-5D2B-4908-8EB4-48C3CCC5000B}"/>
              </a:ext>
            </a:extLst>
          </p:cNvPr>
          <p:cNvSpPr txBox="1"/>
          <p:nvPr/>
        </p:nvSpPr>
        <p:spPr>
          <a:xfrm>
            <a:off x="1219406" y="230339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시스템 정의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469AF59-2325-4931-B520-A6319A6AF9A2}"/>
              </a:ext>
            </a:extLst>
          </p:cNvPr>
          <p:cNvGrpSpPr/>
          <p:nvPr/>
        </p:nvGrpSpPr>
        <p:grpSpPr>
          <a:xfrm>
            <a:off x="1053997" y="1360639"/>
            <a:ext cx="9994534" cy="5269321"/>
            <a:chOff x="-319795" y="1516877"/>
            <a:chExt cx="14186921" cy="7374459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157F17CE-667F-4662-B20F-80713575BED8}"/>
                </a:ext>
              </a:extLst>
            </p:cNvPr>
            <p:cNvSpPr/>
            <p:nvPr/>
          </p:nvSpPr>
          <p:spPr>
            <a:xfrm>
              <a:off x="7270462" y="1516877"/>
              <a:ext cx="2796886" cy="7028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677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쓰레기</a:t>
              </a:r>
            </a:p>
          </p:txBody>
        </p:sp>
        <p:sp>
          <p:nvSpPr>
            <p:cNvPr id="28" name="아래쪽 화살표 11">
              <a:extLst>
                <a:ext uri="{FF2B5EF4-FFF2-40B4-BE49-F238E27FC236}">
                  <a16:creationId xmlns:a16="http://schemas.microsoft.com/office/drawing/2014/main" id="{252E187C-79AF-4748-8E5D-847ABB0A6080}"/>
                </a:ext>
              </a:extLst>
            </p:cNvPr>
            <p:cNvSpPr/>
            <p:nvPr/>
          </p:nvSpPr>
          <p:spPr>
            <a:xfrm>
              <a:off x="8469457" y="2349317"/>
              <a:ext cx="398895" cy="685800"/>
            </a:xfrm>
            <a:prstGeom prst="downArrow">
              <a:avLst/>
            </a:prstGeom>
            <a:solidFill>
              <a:srgbClr val="6777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0EF98F3-4D59-4DB1-8404-F95581EFBC21}"/>
                </a:ext>
              </a:extLst>
            </p:cNvPr>
            <p:cNvSpPr/>
            <p:nvPr/>
          </p:nvSpPr>
          <p:spPr>
            <a:xfrm>
              <a:off x="7270462" y="3172323"/>
              <a:ext cx="2796886" cy="7028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677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카메라 촬영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9404FC4B-0962-48FA-8CA2-D8CA64E7EDDE}"/>
                </a:ext>
              </a:extLst>
            </p:cNvPr>
            <p:cNvSpPr/>
            <p:nvPr/>
          </p:nvSpPr>
          <p:spPr>
            <a:xfrm>
              <a:off x="7270462" y="4828767"/>
              <a:ext cx="2796886" cy="7028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677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딥러닝</a:t>
              </a:r>
            </a:p>
          </p:txBody>
        </p:sp>
        <p:sp>
          <p:nvSpPr>
            <p:cNvPr id="35" name="아래쪽 화살표 28">
              <a:extLst>
                <a:ext uri="{FF2B5EF4-FFF2-40B4-BE49-F238E27FC236}">
                  <a16:creationId xmlns:a16="http://schemas.microsoft.com/office/drawing/2014/main" id="{D3CC85E7-A559-4C5E-AF99-521E2E3FE14B}"/>
                </a:ext>
              </a:extLst>
            </p:cNvPr>
            <p:cNvSpPr/>
            <p:nvPr/>
          </p:nvSpPr>
          <p:spPr>
            <a:xfrm>
              <a:off x="8469457" y="4012405"/>
              <a:ext cx="398895" cy="685800"/>
            </a:xfrm>
            <a:prstGeom prst="downArrow">
              <a:avLst/>
            </a:prstGeom>
            <a:solidFill>
              <a:srgbClr val="6777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F763C33-84DB-4DE6-A97D-711237BAD201}"/>
                </a:ext>
              </a:extLst>
            </p:cNvPr>
            <p:cNvSpPr/>
            <p:nvPr/>
          </p:nvSpPr>
          <p:spPr>
            <a:xfrm>
              <a:off x="7270462" y="6485211"/>
              <a:ext cx="2796886" cy="7028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677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페트병 확인</a:t>
              </a:r>
            </a:p>
          </p:txBody>
        </p:sp>
        <p:sp>
          <p:nvSpPr>
            <p:cNvPr id="37" name="아래쪽 화살표 28">
              <a:extLst>
                <a:ext uri="{FF2B5EF4-FFF2-40B4-BE49-F238E27FC236}">
                  <a16:creationId xmlns:a16="http://schemas.microsoft.com/office/drawing/2014/main" id="{B45C33D9-1FA1-4AA8-8469-640BBD60FCFC}"/>
                </a:ext>
              </a:extLst>
            </p:cNvPr>
            <p:cNvSpPr/>
            <p:nvPr/>
          </p:nvSpPr>
          <p:spPr>
            <a:xfrm>
              <a:off x="8469457" y="5668849"/>
              <a:ext cx="398895" cy="685800"/>
            </a:xfrm>
            <a:prstGeom prst="downArrow">
              <a:avLst/>
            </a:prstGeom>
            <a:solidFill>
              <a:srgbClr val="6777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아래쪽 화살표 28">
              <a:extLst>
                <a:ext uri="{FF2B5EF4-FFF2-40B4-BE49-F238E27FC236}">
                  <a16:creationId xmlns:a16="http://schemas.microsoft.com/office/drawing/2014/main" id="{0AB4661C-25D3-484A-8CF1-FC306382AE65}"/>
                </a:ext>
              </a:extLst>
            </p:cNvPr>
            <p:cNvSpPr/>
            <p:nvPr/>
          </p:nvSpPr>
          <p:spPr>
            <a:xfrm rot="5400000">
              <a:off x="6574218" y="6493749"/>
              <a:ext cx="398895" cy="685800"/>
            </a:xfrm>
            <a:prstGeom prst="downArrow">
              <a:avLst/>
            </a:prstGeom>
            <a:solidFill>
              <a:srgbClr val="6777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25C246E6-1EE7-4A2B-BB9D-A227578DB13D}"/>
                </a:ext>
              </a:extLst>
            </p:cNvPr>
            <p:cNvSpPr/>
            <p:nvPr/>
          </p:nvSpPr>
          <p:spPr>
            <a:xfrm>
              <a:off x="3479983" y="6481971"/>
              <a:ext cx="2796886" cy="7028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677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라벨 유무 확인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13D11BB-6849-4DCB-A42B-0425174473D1}"/>
                </a:ext>
              </a:extLst>
            </p:cNvPr>
            <p:cNvSpPr txBox="1"/>
            <p:nvPr/>
          </p:nvSpPr>
          <p:spPr>
            <a:xfrm>
              <a:off x="6303909" y="6210350"/>
              <a:ext cx="993593" cy="5168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800" dirty="0">
                  <a:solidFill>
                    <a:schemeClr val="bg2">
                      <a:lumMod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YES</a:t>
              </a:r>
              <a:endParaRPr lang="ko-KR" altLang="en-US" sz="1800" dirty="0">
                <a:solidFill>
                  <a:schemeClr val="bg2">
                    <a:lumMod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1" name="아래쪽 화살표 28">
              <a:extLst>
                <a:ext uri="{FF2B5EF4-FFF2-40B4-BE49-F238E27FC236}">
                  <a16:creationId xmlns:a16="http://schemas.microsoft.com/office/drawing/2014/main" id="{9B7BA294-72C8-4C14-9276-4C1239DD81DB}"/>
                </a:ext>
              </a:extLst>
            </p:cNvPr>
            <p:cNvSpPr/>
            <p:nvPr/>
          </p:nvSpPr>
          <p:spPr>
            <a:xfrm rot="16200000">
              <a:off x="10364697" y="6493750"/>
              <a:ext cx="398895" cy="685800"/>
            </a:xfrm>
            <a:prstGeom prst="downArrow">
              <a:avLst/>
            </a:prstGeom>
            <a:solidFill>
              <a:srgbClr val="6777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59F8514-5EFE-426F-9C53-ECE1C3FC0DBA}"/>
                </a:ext>
              </a:extLst>
            </p:cNvPr>
            <p:cNvSpPr txBox="1"/>
            <p:nvPr/>
          </p:nvSpPr>
          <p:spPr>
            <a:xfrm>
              <a:off x="10058906" y="6210350"/>
              <a:ext cx="821098" cy="5168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800" dirty="0">
                  <a:solidFill>
                    <a:schemeClr val="bg2">
                      <a:lumMod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NO</a:t>
              </a:r>
              <a:endParaRPr lang="ko-KR" altLang="en-US" sz="1800" dirty="0">
                <a:solidFill>
                  <a:schemeClr val="bg2">
                    <a:lumMod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3CB21BA5-BC33-4008-96BD-8CBEECC36AC9}"/>
                </a:ext>
              </a:extLst>
            </p:cNvPr>
            <p:cNvSpPr/>
            <p:nvPr/>
          </p:nvSpPr>
          <p:spPr>
            <a:xfrm>
              <a:off x="11070240" y="6481970"/>
              <a:ext cx="2796886" cy="70287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677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페트병</a:t>
              </a:r>
              <a:r>
                <a:rPr lang="en-US" altLang="ko-KR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X </a:t>
              </a:r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알림</a:t>
              </a:r>
            </a:p>
          </p:txBody>
        </p:sp>
        <p:sp>
          <p:nvSpPr>
            <p:cNvPr id="44" name="아래쪽 화살표 28">
              <a:extLst>
                <a:ext uri="{FF2B5EF4-FFF2-40B4-BE49-F238E27FC236}">
                  <a16:creationId xmlns:a16="http://schemas.microsoft.com/office/drawing/2014/main" id="{54809317-01C2-4481-95E8-A95821BC3E8D}"/>
                </a:ext>
              </a:extLst>
            </p:cNvPr>
            <p:cNvSpPr/>
            <p:nvPr/>
          </p:nvSpPr>
          <p:spPr>
            <a:xfrm rot="5400000">
              <a:off x="2783739" y="6493750"/>
              <a:ext cx="398895" cy="685800"/>
            </a:xfrm>
            <a:prstGeom prst="downArrow">
              <a:avLst/>
            </a:prstGeom>
            <a:solidFill>
              <a:srgbClr val="6777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C571326-49D9-4668-9631-4442DF7973FA}"/>
                </a:ext>
              </a:extLst>
            </p:cNvPr>
            <p:cNvSpPr txBox="1"/>
            <p:nvPr/>
          </p:nvSpPr>
          <p:spPr>
            <a:xfrm>
              <a:off x="2513430" y="6223680"/>
              <a:ext cx="993593" cy="5168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2">
                      <a:lumMod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NO</a:t>
              </a:r>
              <a:endParaRPr lang="ko-KR" altLang="en-US" sz="1800" dirty="0">
                <a:solidFill>
                  <a:schemeClr val="bg2">
                    <a:lumMod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26FFA756-BA1D-40C4-94A8-6EC2D4BEF641}"/>
                </a:ext>
              </a:extLst>
            </p:cNvPr>
            <p:cNvSpPr/>
            <p:nvPr/>
          </p:nvSpPr>
          <p:spPr>
            <a:xfrm>
              <a:off x="-319795" y="6481971"/>
              <a:ext cx="2796886" cy="7028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677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페트병 수거</a:t>
              </a:r>
            </a:p>
          </p:txBody>
        </p:sp>
        <p:sp>
          <p:nvSpPr>
            <p:cNvPr id="63" name="아래쪽 화살표 28">
              <a:extLst>
                <a:ext uri="{FF2B5EF4-FFF2-40B4-BE49-F238E27FC236}">
                  <a16:creationId xmlns:a16="http://schemas.microsoft.com/office/drawing/2014/main" id="{B6548CA3-ACBF-4CB6-8734-E9E36F11DF52}"/>
                </a:ext>
              </a:extLst>
            </p:cNvPr>
            <p:cNvSpPr/>
            <p:nvPr/>
          </p:nvSpPr>
          <p:spPr>
            <a:xfrm>
              <a:off x="4678978" y="7344426"/>
              <a:ext cx="398895" cy="685800"/>
            </a:xfrm>
            <a:prstGeom prst="downArrow">
              <a:avLst/>
            </a:prstGeom>
            <a:solidFill>
              <a:srgbClr val="6777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8D02415-FFD0-4CFE-BF87-B5FD99A3471F}"/>
                </a:ext>
              </a:extLst>
            </p:cNvPr>
            <p:cNvSpPr txBox="1"/>
            <p:nvPr/>
          </p:nvSpPr>
          <p:spPr>
            <a:xfrm>
              <a:off x="3828800" y="7375562"/>
              <a:ext cx="934632" cy="5168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800" dirty="0">
                  <a:solidFill>
                    <a:schemeClr val="bg2">
                      <a:lumMod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YES</a:t>
              </a:r>
              <a:endParaRPr lang="ko-KR" altLang="en-US" sz="1800" dirty="0">
                <a:solidFill>
                  <a:schemeClr val="bg2">
                    <a:lumMod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F1908878-3CC5-4BBD-A8B6-8E79E33D597B}"/>
                </a:ext>
              </a:extLst>
            </p:cNvPr>
            <p:cNvSpPr/>
            <p:nvPr/>
          </p:nvSpPr>
          <p:spPr>
            <a:xfrm>
              <a:off x="3479982" y="8188460"/>
              <a:ext cx="2796886" cy="70287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67778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라벨</a:t>
              </a:r>
              <a:r>
                <a:rPr lang="en-US" altLang="ko-KR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20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제거 알림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5137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1FA7BD-5D2B-4908-8EB4-48C3CCC5000B}"/>
              </a:ext>
            </a:extLst>
          </p:cNvPr>
          <p:cNvSpPr txBox="1"/>
          <p:nvPr/>
        </p:nvSpPr>
        <p:spPr>
          <a:xfrm>
            <a:off x="1219406" y="230339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시스템 정의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D8B787-BD31-402A-A5E8-F6F90911755F}"/>
              </a:ext>
            </a:extLst>
          </p:cNvPr>
          <p:cNvSpPr/>
          <p:nvPr/>
        </p:nvSpPr>
        <p:spPr>
          <a:xfrm>
            <a:off x="538559" y="1447985"/>
            <a:ext cx="11114881" cy="2405189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64903B-555C-4E49-8766-82FA09C85ED4}"/>
              </a:ext>
            </a:extLst>
          </p:cNvPr>
          <p:cNvSpPr txBox="1"/>
          <p:nvPr/>
        </p:nvSpPr>
        <p:spPr>
          <a:xfrm>
            <a:off x="607219" y="1462087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3F2FB0-B750-45F4-9EF7-9AAD4DF51D59}"/>
              </a:ext>
            </a:extLst>
          </p:cNvPr>
          <p:cNvSpPr txBox="1"/>
          <p:nvPr/>
        </p:nvSpPr>
        <p:spPr>
          <a:xfrm>
            <a:off x="1426674" y="1615975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페트병 구별 업무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D6A228-0871-47F5-AFF6-6026EB69771A}"/>
              </a:ext>
            </a:extLst>
          </p:cNvPr>
          <p:cNvSpPr txBox="1"/>
          <p:nvPr/>
        </p:nvSpPr>
        <p:spPr>
          <a:xfrm>
            <a:off x="761999" y="2133482"/>
            <a:ext cx="10668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시스템은 항상 대기상태로 있다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 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사용방법을 음성으로 안내한다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쓰레기를 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올려두면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웹캠으로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촬영을 한다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딥러닝을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통해 페트병을 구별한다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※ (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웹캠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인식의 과정에서 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 대기 후 다시 촬영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E34693F-0ECD-42C0-A79E-DA758A043762}"/>
              </a:ext>
            </a:extLst>
          </p:cNvPr>
          <p:cNvSpPr/>
          <p:nvPr/>
        </p:nvSpPr>
        <p:spPr>
          <a:xfrm>
            <a:off x="538559" y="4272459"/>
            <a:ext cx="11114881" cy="2120714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492024-0B0E-4DA8-A0FC-C22E2AF395F2}"/>
              </a:ext>
            </a:extLst>
          </p:cNvPr>
          <p:cNvSpPr txBox="1"/>
          <p:nvPr/>
        </p:nvSpPr>
        <p:spPr>
          <a:xfrm>
            <a:off x="607219" y="4286560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8AD23F-5656-41FC-980F-DC6DB1BC8ABB}"/>
              </a:ext>
            </a:extLst>
          </p:cNvPr>
          <p:cNvSpPr txBox="1"/>
          <p:nvPr/>
        </p:nvSpPr>
        <p:spPr>
          <a:xfrm>
            <a:off x="1426674" y="4440448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페트병 라벨 유무 확인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F1380E-EE1D-4424-90C2-D18B3A73BF17}"/>
              </a:ext>
            </a:extLst>
          </p:cNvPr>
          <p:cNvSpPr txBox="1"/>
          <p:nvPr/>
        </p:nvSpPr>
        <p:spPr>
          <a:xfrm>
            <a:off x="761999" y="4957955"/>
            <a:ext cx="10668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페트병에 라벨지가 없는 경우에 페트병을 수거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페트병에 라벨지가 있는 경우에 라벨 제거  음성 출력 후 수거하지 않는다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endParaRPr lang="en-US" altLang="ko-KR" sz="1600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※ (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웹캠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인식의 과정에서 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초안에 인식이 없으면 종료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-&gt;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절전모드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600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39205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1FA7BD-5D2B-4908-8EB4-48C3CCC5000B}"/>
              </a:ext>
            </a:extLst>
          </p:cNvPr>
          <p:cNvSpPr txBox="1"/>
          <p:nvPr/>
        </p:nvSpPr>
        <p:spPr>
          <a:xfrm>
            <a:off x="1219406" y="230339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시스템 설계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D8B787-BD31-402A-A5E8-F6F90911755F}"/>
              </a:ext>
            </a:extLst>
          </p:cNvPr>
          <p:cNvSpPr/>
          <p:nvPr/>
        </p:nvSpPr>
        <p:spPr>
          <a:xfrm>
            <a:off x="538559" y="1638485"/>
            <a:ext cx="11114881" cy="3251015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64903B-555C-4E49-8766-82FA09C85ED4}"/>
              </a:ext>
            </a:extLst>
          </p:cNvPr>
          <p:cNvSpPr txBox="1"/>
          <p:nvPr/>
        </p:nvSpPr>
        <p:spPr>
          <a:xfrm>
            <a:off x="607219" y="1652587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3F2FB0-B750-45F4-9EF7-9AAD4DF51D59}"/>
              </a:ext>
            </a:extLst>
          </p:cNvPr>
          <p:cNvSpPr txBox="1"/>
          <p:nvPr/>
        </p:nvSpPr>
        <p:spPr>
          <a:xfrm>
            <a:off x="1426674" y="1806475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시스템의 범위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D6A228-0871-47F5-AFF6-6026EB69771A}"/>
              </a:ext>
            </a:extLst>
          </p:cNvPr>
          <p:cNvSpPr txBox="1"/>
          <p:nvPr/>
        </p:nvSpPr>
        <p:spPr>
          <a:xfrm>
            <a:off x="761999" y="2323982"/>
            <a:ext cx="10668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OpenCV, Yolo </a:t>
            </a:r>
            <a:r>
              <a:rPr lang="ko-KR" altLang="en-US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환경 구축</a:t>
            </a:r>
            <a:endParaRPr lang="en-US" altLang="ko-KR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 샘플 이미지 저장 및 학습</a:t>
            </a:r>
            <a:endParaRPr lang="en-US" altLang="ko-KR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 라벨 샘플 이미지 저장 및 학습</a:t>
            </a:r>
            <a:endParaRPr lang="en-US" altLang="ko-KR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r>
              <a:rPr lang="en-US" altLang="ko-KR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 구분</a:t>
            </a:r>
            <a:r>
              <a:rPr lang="en-US" altLang="ko-KR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 </a:t>
            </a:r>
            <a:r>
              <a:rPr lang="ko-KR" altLang="en-US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라벨지</a:t>
            </a:r>
            <a:r>
              <a:rPr lang="ko-KR" altLang="en-US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유무 출력 값에 따른 모터 제어 및 </a:t>
            </a:r>
            <a:r>
              <a:rPr lang="ko-KR" altLang="en-US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알림음</a:t>
            </a:r>
            <a:r>
              <a:rPr lang="ko-KR" altLang="en-US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출력</a:t>
            </a:r>
            <a:endParaRPr lang="en-US" altLang="ko-KR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분리수거를 하면서 사용자가 쉽고</a:t>
            </a:r>
            <a:r>
              <a:rPr lang="en-US" altLang="ko-KR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정확한 방법으로 환경보호에도 도움이 될 수 있도록 관리</a:t>
            </a:r>
          </a:p>
        </p:txBody>
      </p:sp>
    </p:spTree>
    <p:extLst>
      <p:ext uri="{BB962C8B-B14F-4D97-AF65-F5344CB8AC3E}">
        <p14:creationId xmlns:p14="http://schemas.microsoft.com/office/powerpoint/2010/main" val="4291556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80A78AD-3F00-45A5-8BAD-908BDE8FCE1E}"/>
              </a:ext>
            </a:extLst>
          </p:cNvPr>
          <p:cNvSpPr/>
          <p:nvPr/>
        </p:nvSpPr>
        <p:spPr>
          <a:xfrm>
            <a:off x="203105" y="1895475"/>
            <a:ext cx="5476876" cy="4276725"/>
          </a:xfrm>
          <a:prstGeom prst="rect">
            <a:avLst/>
          </a:prstGeom>
          <a:noFill/>
          <a:ln>
            <a:solidFill>
              <a:srgbClr val="677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09A046-B56C-4A7C-A5CC-53E3EA47CF86}"/>
              </a:ext>
            </a:extLst>
          </p:cNvPr>
          <p:cNvSpPr txBox="1"/>
          <p:nvPr/>
        </p:nvSpPr>
        <p:spPr>
          <a:xfrm>
            <a:off x="6096000" y="1895475"/>
            <a:ext cx="5702414" cy="3579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구현 서비스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페트병 종류 구분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라벨지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유무 구분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음성 안내 서비스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페트병 수거 서비스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305E5F7-5515-43B9-B1E7-9850C81EFAB4}"/>
              </a:ext>
            </a:extLst>
          </p:cNvPr>
          <p:cNvGrpSpPr/>
          <p:nvPr/>
        </p:nvGrpSpPr>
        <p:grpSpPr>
          <a:xfrm>
            <a:off x="376929" y="2047875"/>
            <a:ext cx="5129228" cy="3966988"/>
            <a:chOff x="-2117732" y="317494"/>
            <a:chExt cx="7753389" cy="5996536"/>
          </a:xfrm>
        </p:grpSpPr>
        <p:pic>
          <p:nvPicPr>
            <p:cNvPr id="17" name="_x203641328" descr="EMB000013905a13">
              <a:extLst>
                <a:ext uri="{FF2B5EF4-FFF2-40B4-BE49-F238E27FC236}">
                  <a16:creationId xmlns:a16="http://schemas.microsoft.com/office/drawing/2014/main" id="{14E07F14-1869-40D7-84C4-C71D7CB300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07" t="30563" r="70504" b="3252"/>
            <a:stretch/>
          </p:blipFill>
          <p:spPr bwMode="auto">
            <a:xfrm>
              <a:off x="1758963" y="317494"/>
              <a:ext cx="3876694" cy="5996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_x203638664" descr="EMB000013905a0a">
              <a:extLst>
                <a:ext uri="{FF2B5EF4-FFF2-40B4-BE49-F238E27FC236}">
                  <a16:creationId xmlns:a16="http://schemas.microsoft.com/office/drawing/2014/main" id="{FA219F97-949B-4F3A-90A3-73B26871D4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7897" b="287"/>
            <a:stretch/>
          </p:blipFill>
          <p:spPr bwMode="auto">
            <a:xfrm>
              <a:off x="-2117732" y="317495"/>
              <a:ext cx="3876695" cy="5996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B1EEF53-9B2B-408F-BAA2-D95B35BCA4A1}"/>
              </a:ext>
            </a:extLst>
          </p:cNvPr>
          <p:cNvSpPr txBox="1"/>
          <p:nvPr/>
        </p:nvSpPr>
        <p:spPr>
          <a:xfrm>
            <a:off x="1219406" y="230339"/>
            <a:ext cx="2236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실행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7459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09A046-B56C-4A7C-A5CC-53E3EA47CF86}"/>
              </a:ext>
            </a:extLst>
          </p:cNvPr>
          <p:cNvSpPr txBox="1"/>
          <p:nvPr/>
        </p:nvSpPr>
        <p:spPr>
          <a:xfrm>
            <a:off x="1367266" y="5492690"/>
            <a:ext cx="8741496" cy="1147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이미지의 </a:t>
            </a: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라벨링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및 학습의 편의를 위해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darknet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프레임 워크를 사용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라즈베리 </a:t>
            </a:r>
            <a:r>
              <a:rPr lang="en-US" altLang="ko-K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os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유사한 </a:t>
            </a:r>
            <a:r>
              <a:rPr lang="en-US" altLang="ko-K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linux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os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이용하여 학습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664EDF1-F981-434F-832A-43CDB90D4A7C}"/>
              </a:ext>
            </a:extLst>
          </p:cNvPr>
          <p:cNvGrpSpPr/>
          <p:nvPr/>
        </p:nvGrpSpPr>
        <p:grpSpPr>
          <a:xfrm>
            <a:off x="757633" y="1860333"/>
            <a:ext cx="10676734" cy="3387171"/>
            <a:chOff x="581819" y="1332793"/>
            <a:chExt cx="11472064" cy="363948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9A56988-21A2-432D-8533-29F1E784A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95587" y="1332793"/>
              <a:ext cx="5358296" cy="3639488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69B6D98B-B3AE-4BAC-9C9D-A881E949F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819" y="1332794"/>
              <a:ext cx="5358294" cy="3639487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F10B75E-79D2-4F2C-8942-0621B5A3F6C9}"/>
              </a:ext>
            </a:extLst>
          </p:cNvPr>
          <p:cNvSpPr txBox="1"/>
          <p:nvPr/>
        </p:nvSpPr>
        <p:spPr>
          <a:xfrm>
            <a:off x="147638" y="1116685"/>
            <a:ext cx="6402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페트병 종류 구분 및 </a:t>
            </a:r>
            <a:r>
              <a:rPr lang="ko-KR" altLang="en-US" sz="3200" dirty="0" err="1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라벨지</a:t>
            </a:r>
            <a:r>
              <a:rPr lang="ko-KR" altLang="en-US" sz="32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유무 확인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A7DF5A-6885-4693-870E-8BC1E4997A70}"/>
              </a:ext>
            </a:extLst>
          </p:cNvPr>
          <p:cNvSpPr txBox="1"/>
          <p:nvPr/>
        </p:nvSpPr>
        <p:spPr>
          <a:xfrm>
            <a:off x="757633" y="4735061"/>
            <a:ext cx="4986817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이미지 </a:t>
            </a:r>
            <a:r>
              <a:rPr lang="ko-KR" altLang="en-US" sz="2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라벨링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96204B-B8A9-4DA3-ACFF-DB6C77CAB627}"/>
              </a:ext>
            </a:extLst>
          </p:cNvPr>
          <p:cNvSpPr txBox="1"/>
          <p:nvPr/>
        </p:nvSpPr>
        <p:spPr>
          <a:xfrm>
            <a:off x="6447548" y="4735061"/>
            <a:ext cx="4986817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Darknet </a:t>
            </a: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프레임 워크를 이용한 학습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6AABED-5446-45A0-B8EA-AD9F706CC407}"/>
              </a:ext>
            </a:extLst>
          </p:cNvPr>
          <p:cNvSpPr txBox="1"/>
          <p:nvPr/>
        </p:nvSpPr>
        <p:spPr>
          <a:xfrm>
            <a:off x="1219406" y="230339"/>
            <a:ext cx="2236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실행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8893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09A046-B56C-4A7C-A5CC-53E3EA47CF86}"/>
              </a:ext>
            </a:extLst>
          </p:cNvPr>
          <p:cNvSpPr txBox="1"/>
          <p:nvPr/>
        </p:nvSpPr>
        <p:spPr>
          <a:xfrm>
            <a:off x="1435851" y="5492690"/>
            <a:ext cx="8604343" cy="1147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학습의 결과물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weight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파일을 이용하여 속도와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python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구성된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TensorFlow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프레임 워크로 객체 인식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10B75E-79D2-4F2C-8942-0621B5A3F6C9}"/>
              </a:ext>
            </a:extLst>
          </p:cNvPr>
          <p:cNvSpPr txBox="1"/>
          <p:nvPr/>
        </p:nvSpPr>
        <p:spPr>
          <a:xfrm>
            <a:off x="147638" y="1116685"/>
            <a:ext cx="6402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페트병 종류 구분 및 </a:t>
            </a:r>
            <a:r>
              <a:rPr lang="ko-KR" altLang="en-US" sz="3200" dirty="0" err="1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라벨지</a:t>
            </a:r>
            <a:r>
              <a:rPr lang="ko-KR" altLang="en-US" sz="32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유무 확인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6AABED-5446-45A0-B8EA-AD9F706CC407}"/>
              </a:ext>
            </a:extLst>
          </p:cNvPr>
          <p:cNvSpPr txBox="1"/>
          <p:nvPr/>
        </p:nvSpPr>
        <p:spPr>
          <a:xfrm>
            <a:off x="1219406" y="230339"/>
            <a:ext cx="2236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실행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8BF4999-6CCE-4954-9F90-2D50B1841823}"/>
              </a:ext>
            </a:extLst>
          </p:cNvPr>
          <p:cNvGrpSpPr/>
          <p:nvPr/>
        </p:nvGrpSpPr>
        <p:grpSpPr>
          <a:xfrm>
            <a:off x="1562484" y="1926766"/>
            <a:ext cx="9067030" cy="3340617"/>
            <a:chOff x="3208849" y="1928771"/>
            <a:chExt cx="9067030" cy="3340617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91A7719F-3BF6-41E4-A16E-DE4C874908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73969" y="2044423"/>
              <a:ext cx="4101910" cy="3200265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BB36E5C3-C937-4741-B492-0A1768AC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8849" y="1928771"/>
              <a:ext cx="4101909" cy="3340617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8A7DF5A-6885-4693-870E-8BC1E4997A70}"/>
              </a:ext>
            </a:extLst>
          </p:cNvPr>
          <p:cNvSpPr txBox="1"/>
          <p:nvPr/>
        </p:nvSpPr>
        <p:spPr>
          <a:xfrm>
            <a:off x="1562484" y="4735061"/>
            <a:ext cx="4101909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라벨지가 없는 페트병 인식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ABD31A-D4A3-4EA2-96BC-07150E600EB3}"/>
              </a:ext>
            </a:extLst>
          </p:cNvPr>
          <p:cNvSpPr txBox="1"/>
          <p:nvPr/>
        </p:nvSpPr>
        <p:spPr>
          <a:xfrm>
            <a:off x="6527604" y="4735061"/>
            <a:ext cx="4101909" cy="50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라벨지가 있는 페트병 인식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9786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09A046-B56C-4A7C-A5CC-53E3EA47CF86}"/>
              </a:ext>
            </a:extLst>
          </p:cNvPr>
          <p:cNvSpPr txBox="1"/>
          <p:nvPr/>
        </p:nvSpPr>
        <p:spPr>
          <a:xfrm>
            <a:off x="0" y="5656369"/>
            <a:ext cx="12052299" cy="971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사용자의 편의를 위하여 라벨 인식이나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수거 등의 서비스가 실행 될 때 스피커를 통하여 음성으로 안내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라벨이 떼어진 페트병을 수거하기 위한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서보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모터를 뚜껑부에 부착하여 제어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10B75E-79D2-4F2C-8942-0621B5A3F6C9}"/>
              </a:ext>
            </a:extLst>
          </p:cNvPr>
          <p:cNvSpPr txBox="1"/>
          <p:nvPr/>
        </p:nvSpPr>
        <p:spPr>
          <a:xfrm>
            <a:off x="147638" y="1116685"/>
            <a:ext cx="54505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음성 안내 서비스와 수거 시스템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6AABED-5446-45A0-B8EA-AD9F706CC407}"/>
              </a:ext>
            </a:extLst>
          </p:cNvPr>
          <p:cNvSpPr txBox="1"/>
          <p:nvPr/>
        </p:nvSpPr>
        <p:spPr>
          <a:xfrm>
            <a:off x="1219406" y="230339"/>
            <a:ext cx="2236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실행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1DCFC4E-4710-4002-B261-0E640DE3A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965" y="1789445"/>
            <a:ext cx="3906070" cy="369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850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1FA7BD-5D2B-4908-8EB4-48C3CCC5000B}"/>
              </a:ext>
            </a:extLst>
          </p:cNvPr>
          <p:cNvSpPr txBox="1"/>
          <p:nvPr/>
        </p:nvSpPr>
        <p:spPr>
          <a:xfrm>
            <a:off x="1219406" y="230339"/>
            <a:ext cx="30700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결과 및 발전 가능성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FF4312-4CCB-41D0-9171-18317587C5A9}"/>
              </a:ext>
            </a:extLst>
          </p:cNvPr>
          <p:cNvGrpSpPr/>
          <p:nvPr/>
        </p:nvGrpSpPr>
        <p:grpSpPr>
          <a:xfrm>
            <a:off x="538559" y="1625785"/>
            <a:ext cx="11114881" cy="4570772"/>
            <a:chOff x="538559" y="1663885"/>
            <a:chExt cx="11114881" cy="4570772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8D8B787-BD31-402A-A5E8-F6F90911755F}"/>
                </a:ext>
              </a:extLst>
            </p:cNvPr>
            <p:cNvSpPr/>
            <p:nvPr/>
          </p:nvSpPr>
          <p:spPr>
            <a:xfrm>
              <a:off x="538559" y="1663885"/>
              <a:ext cx="11114881" cy="1981015"/>
            </a:xfrm>
            <a:prstGeom prst="rect">
              <a:avLst/>
            </a:prstGeom>
            <a:noFill/>
            <a:ln w="57150">
              <a:solidFill>
                <a:srgbClr val="677787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64903B-555C-4E49-8766-82FA09C85ED4}"/>
                </a:ext>
              </a:extLst>
            </p:cNvPr>
            <p:cNvSpPr txBox="1"/>
            <p:nvPr/>
          </p:nvSpPr>
          <p:spPr>
            <a:xfrm>
              <a:off x="657072" y="1748760"/>
              <a:ext cx="93166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결과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AD6A228-0871-47F5-AFF6-6026EB69771A}"/>
                </a:ext>
              </a:extLst>
            </p:cNvPr>
            <p:cNvSpPr txBox="1"/>
            <p:nvPr/>
          </p:nvSpPr>
          <p:spPr>
            <a:xfrm>
              <a:off x="761999" y="2450932"/>
              <a:ext cx="106680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처음 사용하는 사용자도 사용하기 쉽게 음성 안내를 활용</a:t>
              </a:r>
              <a:r>
                <a:rPr lang="en-US" altLang="ko-KR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 </a:t>
              </a:r>
              <a:r>
                <a:rPr lang="ko-KR" altLang="en-US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사용법 안내를 위한 비용 절감</a:t>
              </a:r>
              <a:endParaRPr lang="en-US" altLang="ko-KR" sz="20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2000" dirty="0" err="1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라벨지</a:t>
              </a:r>
              <a:r>
                <a:rPr lang="ko-KR" altLang="en-US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분리를 위한 인력 감소 및 자원 낭비 방지</a:t>
              </a:r>
              <a:endParaRPr lang="en-US" altLang="ko-KR" sz="20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코드들의 모듈화로 이식 및 변경 용이</a:t>
              </a:r>
              <a:endParaRPr lang="en-US" altLang="ko-KR" sz="20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80A0888-BED6-463C-9862-09AF2D3ED96C}"/>
                </a:ext>
              </a:extLst>
            </p:cNvPr>
            <p:cNvSpPr/>
            <p:nvPr/>
          </p:nvSpPr>
          <p:spPr>
            <a:xfrm>
              <a:off x="538559" y="4253642"/>
              <a:ext cx="11114881" cy="1981015"/>
            </a:xfrm>
            <a:prstGeom prst="rect">
              <a:avLst/>
            </a:prstGeom>
            <a:noFill/>
            <a:ln w="57150">
              <a:solidFill>
                <a:srgbClr val="677787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4BE9204-B03A-47A3-A173-AB26465E7343}"/>
                </a:ext>
              </a:extLst>
            </p:cNvPr>
            <p:cNvSpPr txBox="1"/>
            <p:nvPr/>
          </p:nvSpPr>
          <p:spPr>
            <a:xfrm>
              <a:off x="657072" y="4338517"/>
              <a:ext cx="215475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dirty="0">
                  <a:solidFill>
                    <a:srgbClr val="677787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발전 가능성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0D15D0-3404-461E-A1EB-BB672FF492A3}"/>
                </a:ext>
              </a:extLst>
            </p:cNvPr>
            <p:cNvSpPr txBox="1"/>
            <p:nvPr/>
          </p:nvSpPr>
          <p:spPr>
            <a:xfrm>
              <a:off x="761999" y="5040689"/>
              <a:ext cx="106680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이미지 딥 러닝을 통해 페트병</a:t>
              </a:r>
              <a:r>
                <a:rPr lang="en-US" altLang="ko-KR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 </a:t>
              </a:r>
              <a:r>
                <a:rPr lang="ko-KR" altLang="en-US" sz="2000" dirty="0" err="1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라벨지</a:t>
              </a:r>
              <a:r>
                <a:rPr lang="ko-KR" altLang="en-US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유무 구분 뿐만 아니라</a:t>
              </a:r>
              <a:endParaRPr lang="en-US" altLang="ko-KR" sz="20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쓰레기들의 재활용 </a:t>
              </a:r>
              <a:r>
                <a:rPr lang="ko-KR" altLang="en-US" sz="2000" dirty="0" err="1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안내등</a:t>
              </a:r>
              <a:r>
                <a:rPr lang="en-US" altLang="ko-KR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어려운 분리 배출의 안내를 도와 더 많은 재활용 자원을 획득할 수 있음</a:t>
              </a:r>
              <a:endParaRPr lang="en-US" altLang="ko-KR" sz="20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rgbClr val="677787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저전력 사용으로 자원의 낭비를 방지할 수 있음</a:t>
              </a:r>
              <a:endParaRPr lang="en-US" altLang="ko-KR" sz="20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4761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428717" y="2967335"/>
            <a:ext cx="33345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77418" y="3043535"/>
            <a:ext cx="14446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9BB037C-3FAF-4F03-BA33-1BC7DF5D8F86}"/>
              </a:ext>
            </a:extLst>
          </p:cNvPr>
          <p:cNvSpPr txBox="1"/>
          <p:nvPr/>
        </p:nvSpPr>
        <p:spPr>
          <a:xfrm>
            <a:off x="6133506" y="1085383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400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930917A-E39C-443A-A9C3-58F0BCE673F2}"/>
              </a:ext>
            </a:extLst>
          </p:cNvPr>
          <p:cNvSpPr txBox="1"/>
          <p:nvPr/>
        </p:nvSpPr>
        <p:spPr>
          <a:xfrm>
            <a:off x="6952961" y="1208493"/>
            <a:ext cx="3578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설계 배경 및 목표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8B7B816-D939-4F8B-9503-352CC0D97EB9}"/>
              </a:ext>
            </a:extLst>
          </p:cNvPr>
          <p:cNvSpPr txBox="1"/>
          <p:nvPr/>
        </p:nvSpPr>
        <p:spPr>
          <a:xfrm>
            <a:off x="6133506" y="1992055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400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D1187D4-E196-4D3F-848A-42BBD5E42125}"/>
              </a:ext>
            </a:extLst>
          </p:cNvPr>
          <p:cNvSpPr txBox="1"/>
          <p:nvPr/>
        </p:nvSpPr>
        <p:spPr>
          <a:xfrm>
            <a:off x="6952961" y="2115165"/>
            <a:ext cx="2659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관련 기술 동향 분석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528EE29-A31E-43DA-923B-8FF3CD71B3EE}"/>
              </a:ext>
            </a:extLst>
          </p:cNvPr>
          <p:cNvSpPr txBox="1"/>
          <p:nvPr/>
        </p:nvSpPr>
        <p:spPr>
          <a:xfrm>
            <a:off x="6133506" y="2898726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400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4839936-7D7C-44FC-9ABF-0F718C4586B0}"/>
              </a:ext>
            </a:extLst>
          </p:cNvPr>
          <p:cNvSpPr txBox="1"/>
          <p:nvPr/>
        </p:nvSpPr>
        <p:spPr>
          <a:xfrm>
            <a:off x="6952961" y="3021836"/>
            <a:ext cx="13067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FC54AA-FB53-4C82-8034-D565A66FFE67}"/>
              </a:ext>
            </a:extLst>
          </p:cNvPr>
          <p:cNvSpPr txBox="1"/>
          <p:nvPr/>
        </p:nvSpPr>
        <p:spPr>
          <a:xfrm>
            <a:off x="6952961" y="3506585"/>
            <a:ext cx="202811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요구사항 정의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C598F31-41AF-4DE5-B589-D20F5C22E3F0}"/>
              </a:ext>
            </a:extLst>
          </p:cNvPr>
          <p:cNvSpPr txBox="1"/>
          <p:nvPr/>
        </p:nvSpPr>
        <p:spPr>
          <a:xfrm>
            <a:off x="6952961" y="3808274"/>
            <a:ext cx="185339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시스템 정의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5BE3821-9A13-4804-8825-0F4510EDE171}"/>
              </a:ext>
            </a:extLst>
          </p:cNvPr>
          <p:cNvSpPr txBox="1"/>
          <p:nvPr/>
        </p:nvSpPr>
        <p:spPr>
          <a:xfrm>
            <a:off x="6133506" y="4831068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1F2EEAF-D18E-4622-8EC5-27AFE5E06877}"/>
              </a:ext>
            </a:extLst>
          </p:cNvPr>
          <p:cNvSpPr txBox="1"/>
          <p:nvPr/>
        </p:nvSpPr>
        <p:spPr>
          <a:xfrm>
            <a:off x="6952961" y="4954178"/>
            <a:ext cx="2659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결과 및 발전 가능성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F89C781-292A-4D86-9340-06D38746D5B0}"/>
              </a:ext>
            </a:extLst>
          </p:cNvPr>
          <p:cNvSpPr txBox="1"/>
          <p:nvPr/>
        </p:nvSpPr>
        <p:spPr>
          <a:xfrm>
            <a:off x="6952961" y="4079537"/>
            <a:ext cx="185339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시스템 설계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645FBC8-015D-42F3-8C18-CF893CAB9FBF}"/>
              </a:ext>
            </a:extLst>
          </p:cNvPr>
          <p:cNvSpPr txBox="1"/>
          <p:nvPr/>
        </p:nvSpPr>
        <p:spPr>
          <a:xfrm>
            <a:off x="6952961" y="4381226"/>
            <a:ext cx="128112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실행</a:t>
            </a: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1166507" y="198739"/>
            <a:ext cx="4339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</a:t>
            </a:r>
            <a:r>
              <a:rPr lang="ko-KR" alt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설계 배경</a:t>
            </a:r>
            <a:r>
              <a:rPr lang="ko-KR" alt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및 목표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09A046-B56C-4A7C-A5CC-53E3EA47CF86}"/>
              </a:ext>
            </a:extLst>
          </p:cNvPr>
          <p:cNvSpPr txBox="1"/>
          <p:nvPr/>
        </p:nvSpPr>
        <p:spPr>
          <a:xfrm>
            <a:off x="1933119" y="5276375"/>
            <a:ext cx="7609777" cy="1147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환경을 위한 페트병 라벨 분리 배출 법안이 시행 되고 있지만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아직도 라벨을 </a:t>
            </a: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비분리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하여 배출하는 가구가 많다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9" name="Picture 6" descr="라벨은 떼고, 뚜껑은? 투명페트병 분리수거 이렇게 하세요 | 중앙일보">
            <a:extLst>
              <a:ext uri="{FF2B5EF4-FFF2-40B4-BE49-F238E27FC236}">
                <a16:creationId xmlns:a16="http://schemas.microsoft.com/office/drawing/2014/main" id="{091DC7AF-E011-4314-A60E-B0C42E038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4253" y="1831693"/>
            <a:ext cx="4230251" cy="29674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페트병 분리수거, 어떻게 하시나요?! – 성북구마을사회적경제센터">
            <a:extLst>
              <a:ext uri="{FF2B5EF4-FFF2-40B4-BE49-F238E27FC236}">
                <a16:creationId xmlns:a16="http://schemas.microsoft.com/office/drawing/2014/main" id="{74D1B534-D600-474C-89C8-51F44141BF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61" t="401" r="10386" b="-401"/>
          <a:stretch/>
        </p:blipFill>
        <p:spPr bwMode="auto">
          <a:xfrm>
            <a:off x="6697496" y="1879540"/>
            <a:ext cx="4230251" cy="29462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949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80A78AD-3F00-45A5-8BAD-908BDE8FCE1E}"/>
              </a:ext>
            </a:extLst>
          </p:cNvPr>
          <p:cNvSpPr/>
          <p:nvPr/>
        </p:nvSpPr>
        <p:spPr>
          <a:xfrm>
            <a:off x="723900" y="1895475"/>
            <a:ext cx="4276725" cy="4276725"/>
          </a:xfrm>
          <a:prstGeom prst="rect">
            <a:avLst/>
          </a:prstGeom>
          <a:noFill/>
          <a:ln>
            <a:solidFill>
              <a:srgbClr val="677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09A046-B56C-4A7C-A5CC-53E3EA47CF86}"/>
              </a:ext>
            </a:extLst>
          </p:cNvPr>
          <p:cNvSpPr txBox="1"/>
          <p:nvPr/>
        </p:nvSpPr>
        <p:spPr>
          <a:xfrm>
            <a:off x="5695950" y="2550930"/>
            <a:ext cx="5702414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저전력으로도 사용가능한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라즈베리파이를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메인보드로 이용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수거할 병의 종류 확인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 분리 확인하기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수거가 가능한 페트병 배출하기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등의 서비스가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제공되느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라벨 확인 시스템이 필요함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20" name="Picture 8" descr="웅진식품, 페트병 분리배출 캠페인 실시">
            <a:extLst>
              <a:ext uri="{FF2B5EF4-FFF2-40B4-BE49-F238E27FC236}">
                <a16:creationId xmlns:a16="http://schemas.microsoft.com/office/drawing/2014/main" id="{32D80B68-4E4A-40D5-A07A-9314B9769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63" y="2047875"/>
            <a:ext cx="3966987" cy="3966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AA3CE25-8DB9-4487-ABA4-2FEB5204A474}"/>
              </a:ext>
            </a:extLst>
          </p:cNvPr>
          <p:cNvSpPr txBox="1"/>
          <p:nvPr/>
        </p:nvSpPr>
        <p:spPr>
          <a:xfrm>
            <a:off x="1166507" y="198739"/>
            <a:ext cx="4339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</a:t>
            </a:r>
            <a:r>
              <a:rPr lang="ko-KR" alt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설계 배경</a:t>
            </a:r>
            <a:r>
              <a:rPr lang="ko-KR" alt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및 목표</a:t>
            </a:r>
          </a:p>
        </p:txBody>
      </p:sp>
    </p:spTree>
    <p:extLst>
      <p:ext uri="{BB962C8B-B14F-4D97-AF65-F5344CB8AC3E}">
        <p14:creationId xmlns:p14="http://schemas.microsoft.com/office/powerpoint/2010/main" val="3914678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09A046-B56C-4A7C-A5CC-53E3EA47CF86}"/>
              </a:ext>
            </a:extLst>
          </p:cNvPr>
          <p:cNvSpPr txBox="1"/>
          <p:nvPr/>
        </p:nvSpPr>
        <p:spPr>
          <a:xfrm>
            <a:off x="277019" y="1679575"/>
            <a:ext cx="11637962" cy="4424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라즈베리파이를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메인 보드로 사용하여 외부 보드를 사용하지 않는 하나의 시스템을 만든다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웹캠을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카메라 모듈로 사용하여 페트병을 인식한다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이미지 </a:t>
            </a: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딥러닝을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이용하여 페트병의 </a:t>
            </a: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라벨지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유무를 판단한다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서보모터를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사용하여 분리된 페트병을 수거하도록 제어한다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모듈은 </a:t>
            </a: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파이썬으로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사용하여 제어한다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누구나 쉽게 사용할 수 있도록 한다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A3CE25-8DB9-4487-ABA4-2FEB5204A474}"/>
              </a:ext>
            </a:extLst>
          </p:cNvPr>
          <p:cNvSpPr txBox="1"/>
          <p:nvPr/>
        </p:nvSpPr>
        <p:spPr>
          <a:xfrm>
            <a:off x="1219406" y="198739"/>
            <a:ext cx="42338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설계 배경</a:t>
            </a:r>
            <a:r>
              <a:rPr lang="ko-KR" alt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및 </a:t>
            </a:r>
            <a:r>
              <a:rPr lang="ko-KR" alt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목표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7629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A3CE25-8DB9-4487-ABA4-2FEB5204A474}"/>
              </a:ext>
            </a:extLst>
          </p:cNvPr>
          <p:cNvSpPr txBox="1"/>
          <p:nvPr/>
        </p:nvSpPr>
        <p:spPr>
          <a:xfrm>
            <a:off x="1219406" y="230339"/>
            <a:ext cx="30700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관련 기술 동향 분석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441F7A1-9577-4370-910E-90959E6B1236}"/>
              </a:ext>
            </a:extLst>
          </p:cNvPr>
          <p:cNvSpPr/>
          <p:nvPr/>
        </p:nvSpPr>
        <p:spPr>
          <a:xfrm>
            <a:off x="723900" y="1895475"/>
            <a:ext cx="4276725" cy="4276725"/>
          </a:xfrm>
          <a:prstGeom prst="rect">
            <a:avLst/>
          </a:prstGeom>
          <a:noFill/>
          <a:ln>
            <a:solidFill>
              <a:srgbClr val="677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2" descr="텐서플로우 101_02-1. 텐서플로우 기초_텐서플로우 자료구조, 텐서(Tensors)란?">
            <a:extLst>
              <a:ext uri="{FF2B5EF4-FFF2-40B4-BE49-F238E27FC236}">
                <a16:creationId xmlns:a16="http://schemas.microsoft.com/office/drawing/2014/main" id="{71406B0B-6CDC-48C9-B672-19F39FE8A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63" y="2312105"/>
            <a:ext cx="3965907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627749-9D87-4C84-9BCA-79BF6BFF6387}"/>
              </a:ext>
            </a:extLst>
          </p:cNvPr>
          <p:cNvSpPr txBox="1"/>
          <p:nvPr/>
        </p:nvSpPr>
        <p:spPr>
          <a:xfrm>
            <a:off x="5473700" y="2550930"/>
            <a:ext cx="6489700" cy="2545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이미지 딥러닝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페트병의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라벨지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유무를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웹캠으로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캡쳐하여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이미지를 분석하기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보드 성능에 맞는 가벼운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머신으로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YOLO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선택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언어에 맞는 실제 러닝 프레임 워크로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TensorFlow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-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이미지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라벨링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및 학습 오브젝트 파일을 만들기 쉬운 프레임 워크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Darknet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42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A3CE25-8DB9-4487-ABA4-2FEB5204A474}"/>
              </a:ext>
            </a:extLst>
          </p:cNvPr>
          <p:cNvSpPr txBox="1"/>
          <p:nvPr/>
        </p:nvSpPr>
        <p:spPr>
          <a:xfrm>
            <a:off x="1219406" y="230339"/>
            <a:ext cx="30700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관련 기술 동향 분석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441F7A1-9577-4370-910E-90959E6B1236}"/>
              </a:ext>
            </a:extLst>
          </p:cNvPr>
          <p:cNvSpPr/>
          <p:nvPr/>
        </p:nvSpPr>
        <p:spPr>
          <a:xfrm>
            <a:off x="723900" y="1895475"/>
            <a:ext cx="4276725" cy="4276725"/>
          </a:xfrm>
          <a:prstGeom prst="rect">
            <a:avLst/>
          </a:prstGeom>
          <a:noFill/>
          <a:ln>
            <a:solidFill>
              <a:srgbClr val="6777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627749-9D87-4C84-9BCA-79BF6BFF6387}"/>
              </a:ext>
            </a:extLst>
          </p:cNvPr>
          <p:cNvSpPr txBox="1"/>
          <p:nvPr/>
        </p:nvSpPr>
        <p:spPr>
          <a:xfrm>
            <a:off x="5473700" y="2550930"/>
            <a:ext cx="6489700" cy="212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YOLO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객체 검출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(Object Detection)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격자 그리드로 나누어 한번에 클래스를 판단하고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통합해 최종 객체를 구분한다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동영상도 거의 실시간으로 동작할 만큼 빠른 속도를 자랑한다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237250B-DD2F-46D5-826F-5BA4F1D3A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228" y="2590269"/>
            <a:ext cx="4156975" cy="28821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A344E9-B3FD-4BF6-947A-EA8A4692481D}"/>
              </a:ext>
            </a:extLst>
          </p:cNvPr>
          <p:cNvSpPr txBox="1"/>
          <p:nvPr/>
        </p:nvSpPr>
        <p:spPr>
          <a:xfrm>
            <a:off x="795228" y="5573919"/>
            <a:ext cx="4156975" cy="46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YOLO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알고리즘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32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1FA7BD-5D2B-4908-8EB4-48C3CCC5000B}"/>
              </a:ext>
            </a:extLst>
          </p:cNvPr>
          <p:cNvSpPr txBox="1"/>
          <p:nvPr/>
        </p:nvSpPr>
        <p:spPr>
          <a:xfrm>
            <a:off x="1219406" y="230339"/>
            <a:ext cx="36343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요구사항 정의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D8B787-BD31-402A-A5E8-F6F90911755F}"/>
              </a:ext>
            </a:extLst>
          </p:cNvPr>
          <p:cNvSpPr/>
          <p:nvPr/>
        </p:nvSpPr>
        <p:spPr>
          <a:xfrm>
            <a:off x="538559" y="1447986"/>
            <a:ext cx="11114881" cy="1342840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64903B-555C-4E49-8766-82FA09C85ED4}"/>
              </a:ext>
            </a:extLst>
          </p:cNvPr>
          <p:cNvSpPr txBox="1"/>
          <p:nvPr/>
        </p:nvSpPr>
        <p:spPr>
          <a:xfrm>
            <a:off x="607219" y="1462087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3F2FB0-B750-45F4-9EF7-9AAD4DF51D59}"/>
              </a:ext>
            </a:extLst>
          </p:cNvPr>
          <p:cNvSpPr txBox="1"/>
          <p:nvPr/>
        </p:nvSpPr>
        <p:spPr>
          <a:xfrm>
            <a:off x="1426674" y="1615975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사용자의 사용을 위하여 다음의 기능이 제공 되어야 함</a:t>
            </a:r>
            <a:r>
              <a:rPr lang="en-US" altLang="ko-KR" sz="2000" b="1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D6A228-0871-47F5-AFF6-6026EB69771A}"/>
              </a:ext>
            </a:extLst>
          </p:cNvPr>
          <p:cNvSpPr txBox="1"/>
          <p:nvPr/>
        </p:nvSpPr>
        <p:spPr>
          <a:xfrm>
            <a:off x="761999" y="2133482"/>
            <a:ext cx="10668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사용자의 시스템 사용을 위한 안내 음성 출력</a:t>
            </a:r>
            <a:endParaRPr lang="en-US" altLang="ko-KR" sz="160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음성 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출력을 위한 스피커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32E7695-2D55-4178-88B6-58DD6C946D9F}"/>
              </a:ext>
            </a:extLst>
          </p:cNvPr>
          <p:cNvSpPr/>
          <p:nvPr/>
        </p:nvSpPr>
        <p:spPr>
          <a:xfrm>
            <a:off x="538559" y="3016152"/>
            <a:ext cx="11114881" cy="1857282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5AD1B5-8285-44C1-9E75-F6DF872BDDBB}"/>
              </a:ext>
            </a:extLst>
          </p:cNvPr>
          <p:cNvSpPr txBox="1"/>
          <p:nvPr/>
        </p:nvSpPr>
        <p:spPr>
          <a:xfrm>
            <a:off x="607219" y="3030254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CF0276-C590-4F45-8A07-990DAE06C891}"/>
              </a:ext>
            </a:extLst>
          </p:cNvPr>
          <p:cNvSpPr txBox="1"/>
          <p:nvPr/>
        </p:nvSpPr>
        <p:spPr>
          <a:xfrm>
            <a:off x="1426674" y="3184142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정확한 분리를 위한 다음의 기능이 제공되어야 함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62832C-210A-4658-99D5-86EC8136A2B0}"/>
              </a:ext>
            </a:extLst>
          </p:cNvPr>
          <p:cNvSpPr txBox="1"/>
          <p:nvPr/>
        </p:nvSpPr>
        <p:spPr>
          <a:xfrm>
            <a:off x="761999" y="3701649"/>
            <a:ext cx="10668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페트병을 구분할 수 있는 이미지 딥러닝</a:t>
            </a:r>
            <a:endParaRPr lang="en-US" altLang="ko-KR" sz="1600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페트병의 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라벨지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유무를 구분할 수 있는 이미지 딥러닝</a:t>
            </a:r>
            <a:endParaRPr lang="en-US" altLang="ko-KR" sz="1600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페트병의 개수를 제한하여 인식률을 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높힘</a:t>
            </a:r>
            <a:endParaRPr lang="en-US" altLang="ko-KR" sz="1600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페트병을 인식할 이미지를 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캡쳐할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웹캠</a:t>
            </a:r>
            <a:endParaRPr lang="en-US" altLang="ko-KR" sz="1600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60DD465-38D5-4307-8588-18CA67ADE865}"/>
              </a:ext>
            </a:extLst>
          </p:cNvPr>
          <p:cNvSpPr/>
          <p:nvPr/>
        </p:nvSpPr>
        <p:spPr>
          <a:xfrm>
            <a:off x="538559" y="5098760"/>
            <a:ext cx="11114881" cy="1187740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F84F83-D8CE-4A9F-920C-B29B6211C99D}"/>
              </a:ext>
            </a:extLst>
          </p:cNvPr>
          <p:cNvSpPr txBox="1"/>
          <p:nvPr/>
        </p:nvSpPr>
        <p:spPr>
          <a:xfrm>
            <a:off x="607219" y="5112862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FAA17B6-7290-4374-80F2-B35AA901BA3A}"/>
              </a:ext>
            </a:extLst>
          </p:cNvPr>
          <p:cNvSpPr txBox="1"/>
          <p:nvPr/>
        </p:nvSpPr>
        <p:spPr>
          <a:xfrm>
            <a:off x="1426674" y="5266750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배출을 위한 다음의 기능이 제공 되어야 함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67DD94-ED5D-4AD7-90A5-D3251568F6E6}"/>
              </a:ext>
            </a:extLst>
          </p:cNvPr>
          <p:cNvSpPr txBox="1"/>
          <p:nvPr/>
        </p:nvSpPr>
        <p:spPr>
          <a:xfrm>
            <a:off x="761999" y="5784257"/>
            <a:ext cx="10668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수거가 가능한 페트병 인지 시 뚜껑을 열리게 할 </a:t>
            </a:r>
            <a:r>
              <a:rPr lang="ko-KR" altLang="en-US" sz="1600" dirty="0" err="1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서보모터</a:t>
            </a:r>
            <a:endParaRPr lang="en-US" altLang="ko-KR" sz="1600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4318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7345" y="153579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1FA7BD-5D2B-4908-8EB4-48C3CCC5000B}"/>
              </a:ext>
            </a:extLst>
          </p:cNvPr>
          <p:cNvSpPr txBox="1"/>
          <p:nvPr/>
        </p:nvSpPr>
        <p:spPr>
          <a:xfrm>
            <a:off x="1219406" y="230339"/>
            <a:ext cx="36343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요구사항 정의</a:t>
            </a:r>
            <a:endParaRPr lang="ko-KR" altLang="en-US" sz="2800" dirty="0">
              <a:solidFill>
                <a:schemeClr val="accent4">
                  <a:lumMod val="40000"/>
                  <a:lumOff val="6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E6DC3F1-4AA5-4620-AE47-9A27DBEF2F6F}"/>
              </a:ext>
            </a:extLst>
          </p:cNvPr>
          <p:cNvSpPr/>
          <p:nvPr/>
        </p:nvSpPr>
        <p:spPr>
          <a:xfrm>
            <a:off x="538559" y="1129022"/>
            <a:ext cx="11114881" cy="1003074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BF5CAB4-D010-417F-971F-A621C7A002B8}"/>
              </a:ext>
            </a:extLst>
          </p:cNvPr>
          <p:cNvSpPr txBox="1"/>
          <p:nvPr/>
        </p:nvSpPr>
        <p:spPr>
          <a:xfrm>
            <a:off x="607219" y="1143124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7200BE-7B1C-4302-8721-33C00B11DD45}"/>
              </a:ext>
            </a:extLst>
          </p:cNvPr>
          <p:cNvSpPr txBox="1"/>
          <p:nvPr/>
        </p:nvSpPr>
        <p:spPr>
          <a:xfrm>
            <a:off x="1426674" y="1297012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가용성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6C89054-140E-417F-9137-A46EC43FEE09}"/>
              </a:ext>
            </a:extLst>
          </p:cNvPr>
          <p:cNvSpPr txBox="1"/>
          <p:nvPr/>
        </p:nvSpPr>
        <p:spPr>
          <a:xfrm>
            <a:off x="761999" y="1718155"/>
            <a:ext cx="10668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시스템은 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24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 서비스 되어야 한다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 사용하지 않을 경우에는 저전력 상태인 대기 상태 이어야 한다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D24C85F-2F48-4F8F-AAEA-F182828451B5}"/>
              </a:ext>
            </a:extLst>
          </p:cNvPr>
          <p:cNvSpPr/>
          <p:nvPr/>
        </p:nvSpPr>
        <p:spPr>
          <a:xfrm>
            <a:off x="538559" y="2272153"/>
            <a:ext cx="11114881" cy="1003074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55B5A7F-0751-4E60-A954-3182F19763F5}"/>
              </a:ext>
            </a:extLst>
          </p:cNvPr>
          <p:cNvSpPr txBox="1"/>
          <p:nvPr/>
        </p:nvSpPr>
        <p:spPr>
          <a:xfrm>
            <a:off x="607219" y="2286255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DE052B7-AF2C-4D10-B3F7-43A98AEB20C1}"/>
              </a:ext>
            </a:extLst>
          </p:cNvPr>
          <p:cNvSpPr txBox="1"/>
          <p:nvPr/>
        </p:nvSpPr>
        <p:spPr>
          <a:xfrm>
            <a:off x="1426674" y="2440143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신뢰도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B9F2C99-FC30-4827-874F-BA670D13873C}"/>
              </a:ext>
            </a:extLst>
          </p:cNvPr>
          <p:cNvSpPr txBox="1"/>
          <p:nvPr/>
        </p:nvSpPr>
        <p:spPr>
          <a:xfrm>
            <a:off x="761999" y="2861286"/>
            <a:ext cx="10668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 종 하드웨어 고장 및 전원 공급이 중지되는 등의 이슈 발생 시 수동으로 작동할 수 있도록 되어야 한다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CDFDC02-25C5-47E1-9DFA-BC59CAB33DA6}"/>
              </a:ext>
            </a:extLst>
          </p:cNvPr>
          <p:cNvSpPr/>
          <p:nvPr/>
        </p:nvSpPr>
        <p:spPr>
          <a:xfrm>
            <a:off x="538559" y="3415284"/>
            <a:ext cx="11114881" cy="1003074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A22DC27-3D0C-4646-B6F2-429A8EBA2A12}"/>
              </a:ext>
            </a:extLst>
          </p:cNvPr>
          <p:cNvSpPr txBox="1"/>
          <p:nvPr/>
        </p:nvSpPr>
        <p:spPr>
          <a:xfrm>
            <a:off x="607219" y="3429386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649198-0D47-4AFB-BFBF-33F01752E7DA}"/>
              </a:ext>
            </a:extLst>
          </p:cNvPr>
          <p:cNvSpPr txBox="1"/>
          <p:nvPr/>
        </p:nvSpPr>
        <p:spPr>
          <a:xfrm>
            <a:off x="1426674" y="3583274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성능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3A0162B-840B-4E79-89D2-6152860CD577}"/>
              </a:ext>
            </a:extLst>
          </p:cNvPr>
          <p:cNvSpPr txBox="1"/>
          <p:nvPr/>
        </p:nvSpPr>
        <p:spPr>
          <a:xfrm>
            <a:off x="761999" y="4004417"/>
            <a:ext cx="10668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명령 처리 응답 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시스템을 이용하는 사용자에 대한 응답 속도는 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 이내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), 500</a:t>
            </a:r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장의 사진</a:t>
            </a:r>
            <a:endParaRPr lang="en-US" altLang="ko-KR" sz="1600" dirty="0">
              <a:solidFill>
                <a:srgbClr val="677787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FC6AAFD-FD6C-4EF4-AD55-DB725C43824A}"/>
              </a:ext>
            </a:extLst>
          </p:cNvPr>
          <p:cNvSpPr/>
          <p:nvPr/>
        </p:nvSpPr>
        <p:spPr>
          <a:xfrm>
            <a:off x="538559" y="4558415"/>
            <a:ext cx="11114881" cy="1003074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749D5BF-D1AF-41F3-96E8-FE9A3384B5ED}"/>
              </a:ext>
            </a:extLst>
          </p:cNvPr>
          <p:cNvSpPr txBox="1"/>
          <p:nvPr/>
        </p:nvSpPr>
        <p:spPr>
          <a:xfrm>
            <a:off x="607219" y="4572517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1E67A6-9C9B-4805-AD9C-8A26702E0043}"/>
              </a:ext>
            </a:extLst>
          </p:cNvPr>
          <p:cNvSpPr txBox="1"/>
          <p:nvPr/>
        </p:nvSpPr>
        <p:spPr>
          <a:xfrm>
            <a:off x="1426674" y="4726405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시험 용이성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CD0FD4B-2FE2-4E70-BB0D-8F68E77553D4}"/>
              </a:ext>
            </a:extLst>
          </p:cNvPr>
          <p:cNvSpPr txBox="1"/>
          <p:nvPr/>
        </p:nvSpPr>
        <p:spPr>
          <a:xfrm>
            <a:off x="761999" y="5147548"/>
            <a:ext cx="10668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통합된 기능 단위로 시험 환경의 구축 및 실험 절차에 따른 시험 및 결과 판정이 가능하도록 설계 되어야 한다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E8EA8E9-2341-4E6F-9B94-035A7DAB8754}"/>
              </a:ext>
            </a:extLst>
          </p:cNvPr>
          <p:cNvSpPr/>
          <p:nvPr/>
        </p:nvSpPr>
        <p:spPr>
          <a:xfrm>
            <a:off x="538559" y="5701546"/>
            <a:ext cx="11114881" cy="1003074"/>
          </a:xfrm>
          <a:prstGeom prst="rect">
            <a:avLst/>
          </a:prstGeom>
          <a:noFill/>
          <a:ln w="57150">
            <a:solidFill>
              <a:srgbClr val="67778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A7C674-521F-49D7-A130-F72C853A93AF}"/>
              </a:ext>
            </a:extLst>
          </p:cNvPr>
          <p:cNvSpPr txBox="1"/>
          <p:nvPr/>
        </p:nvSpPr>
        <p:spPr>
          <a:xfrm>
            <a:off x="607219" y="5715648"/>
            <a:ext cx="819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4000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330EDA6-83F0-4292-84AC-9E0BCC73825C}"/>
              </a:ext>
            </a:extLst>
          </p:cNvPr>
          <p:cNvSpPr txBox="1"/>
          <p:nvPr/>
        </p:nvSpPr>
        <p:spPr>
          <a:xfrm>
            <a:off x="1426674" y="5869536"/>
            <a:ext cx="10003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677787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 용이성</a:t>
            </a:r>
            <a:endParaRPr lang="en-US" altLang="ko-KR" sz="2000" b="1" dirty="0">
              <a:solidFill>
                <a:srgbClr val="677787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F56844A-055B-4D28-A3F8-B2DF4963A91D}"/>
              </a:ext>
            </a:extLst>
          </p:cNvPr>
          <p:cNvSpPr txBox="1"/>
          <p:nvPr/>
        </p:nvSpPr>
        <p:spPr>
          <a:xfrm>
            <a:off x="761999" y="6290679"/>
            <a:ext cx="10668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처음 사용하는 사용자라도 안내 음성을 듣고 시스템을 사용할 수 있어야 한다</a:t>
            </a:r>
            <a:r>
              <a:rPr lang="en-US" altLang="ko-KR" sz="1600" dirty="0">
                <a:solidFill>
                  <a:srgbClr val="677787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797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</TotalTime>
  <Words>785</Words>
  <Application>Microsoft Office PowerPoint</Application>
  <PresentationFormat>와이드스크린</PresentationFormat>
  <Paragraphs>165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Arial</vt:lpstr>
      <vt:lpstr>나눔스퀘어</vt:lpstr>
      <vt:lpstr>맑은 고딕</vt:lpstr>
      <vt:lpstr>나눔스퀘어 ExtraBold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인 재훈</cp:lastModifiedBy>
  <cp:revision>36</cp:revision>
  <dcterms:created xsi:type="dcterms:W3CDTF">2020-05-15T03:41:41Z</dcterms:created>
  <dcterms:modified xsi:type="dcterms:W3CDTF">2022-01-04T06:32:25Z</dcterms:modified>
</cp:coreProperties>
</file>

<file path=docProps/thumbnail.jpeg>
</file>